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1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tags" Target="tags/tag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1CC0B-7E1D-E246-9FDD-48C5C6F7B189}" type="datetimeFigureOut">
              <a:rPr lang="en-US" smtClean="0"/>
              <a:t>1/25/17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4C415-BC2D-7345-8803-62D2D8014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20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29% of economists agree; 26% disagree; and 45% are uncertain. This is the 'Ask the experts' feature in the textbook.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IGM Economic Experts Panel, August 28, 2013.</a:t>
            </a:r>
            <a:r>
              <a:rPr lang="en-US" smtClean="0">
                <a:effectLst/>
              </a:rPr>
              <a:t> </a:t>
            </a:r>
            <a:endParaRPr lang="en-U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4C415-BC2D-7345-8803-62D2D80147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40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BCD7-B29B-0B4C-914B-14AF2875C5AE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FE07-8F9E-FE41-97DA-430767386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2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BCD7-B29B-0B4C-914B-14AF2875C5AE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FE07-8F9E-FE41-97DA-430767386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79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BCD7-B29B-0B4C-914B-14AF2875C5AE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FE07-8F9E-FE41-97DA-430767386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21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BCD7-B29B-0B4C-914B-14AF2875C5AE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FE07-8F9E-FE41-97DA-430767386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9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BCD7-B29B-0B4C-914B-14AF2875C5AE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FE07-8F9E-FE41-97DA-430767386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7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BCD7-B29B-0B4C-914B-14AF2875C5AE}" type="datetimeFigureOut">
              <a:rPr lang="en-US" smtClean="0"/>
              <a:t>1/25/17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FE07-8F9E-FE41-97DA-430767386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11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BCD7-B29B-0B4C-914B-14AF2875C5AE}" type="datetimeFigureOut">
              <a:rPr lang="en-US" smtClean="0"/>
              <a:t>1/25/17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FE07-8F9E-FE41-97DA-430767386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05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BCD7-B29B-0B4C-914B-14AF2875C5AE}" type="datetimeFigureOut">
              <a:rPr lang="en-US" smtClean="0"/>
              <a:t>1/25/17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FE07-8F9E-FE41-97DA-430767386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4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BCD7-B29B-0B4C-914B-14AF2875C5AE}" type="datetimeFigureOut">
              <a:rPr lang="en-US" smtClean="0"/>
              <a:t>1/25/17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FE07-8F9E-FE41-97DA-430767386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5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BCD7-B29B-0B4C-914B-14AF2875C5AE}" type="datetimeFigureOut">
              <a:rPr lang="en-US" smtClean="0"/>
              <a:t>1/25/17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FE07-8F9E-FE41-97DA-430767386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2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BCD7-B29B-0B4C-914B-14AF2875C5AE}" type="datetimeFigureOut">
              <a:rPr lang="en-US" smtClean="0"/>
              <a:t>1/25/17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FE07-8F9E-FE41-97DA-430767386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75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4BCD7-B29B-0B4C-914B-14AF2875C5AE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9FE07-8F9E-FE41-97DA-430767386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8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4" Type="http://schemas.openxmlformats.org/officeDocument/2006/relationships/tags" Target="../tags/tag37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7" Type="http://schemas.openxmlformats.org/officeDocument/2006/relationships/image" Target="../media/image7.png"/><Relationship Id="rId1" Type="http://schemas.openxmlformats.org/officeDocument/2006/relationships/tags" Target="../tags/tag34.xml"/><Relationship Id="rId2" Type="http://schemas.openxmlformats.org/officeDocument/2006/relationships/tags" Target="../tags/tag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4" Type="http://schemas.openxmlformats.org/officeDocument/2006/relationships/tags" Target="../tags/tag41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" Type="http://schemas.openxmlformats.org/officeDocument/2006/relationships/tags" Target="../tags/tag38.xml"/><Relationship Id="rId2" Type="http://schemas.openxmlformats.org/officeDocument/2006/relationships/tags" Target="../tags/tag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" Type="http://schemas.openxmlformats.org/officeDocument/2006/relationships/tags" Target="../tags/tag42.xml"/><Relationship Id="rId2" Type="http://schemas.openxmlformats.org/officeDocument/2006/relationships/tags" Target="../tags/tag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4" Type="http://schemas.openxmlformats.org/officeDocument/2006/relationships/tags" Target="../tags/tag49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" Type="http://schemas.openxmlformats.org/officeDocument/2006/relationships/tags" Target="../tags/tag46.xml"/><Relationship Id="rId2" Type="http://schemas.openxmlformats.org/officeDocument/2006/relationships/tags" Target="../tags/tag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4" Type="http://schemas.openxmlformats.org/officeDocument/2006/relationships/tags" Target="../tags/tag53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1" Type="http://schemas.openxmlformats.org/officeDocument/2006/relationships/tags" Target="../tags/tag50.xml"/><Relationship Id="rId2" Type="http://schemas.openxmlformats.org/officeDocument/2006/relationships/tags" Target="../tags/tag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tags" Target="../tags/tag9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" Type="http://schemas.openxmlformats.org/officeDocument/2006/relationships/tags" Target="../tags/tag10.xml"/><Relationship Id="rId2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4" Type="http://schemas.openxmlformats.org/officeDocument/2006/relationships/tags" Target="../tags/tag17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" Type="http://schemas.openxmlformats.org/officeDocument/2006/relationships/tags" Target="../tags/tag14.xml"/><Relationship Id="rId2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4" Type="http://schemas.openxmlformats.org/officeDocument/2006/relationships/tags" Target="../tags/tag21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tags" Target="../tags/tag18.xml"/><Relationship Id="rId2" Type="http://schemas.openxmlformats.org/officeDocument/2006/relationships/tags" Target="../tags/tag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4" Type="http://schemas.openxmlformats.org/officeDocument/2006/relationships/tags" Target="../tags/tag25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4" Type="http://schemas.openxmlformats.org/officeDocument/2006/relationships/tags" Target="../tags/tag29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" Type="http://schemas.openxmlformats.org/officeDocument/2006/relationships/tags" Target="../tags/tag26.xml"/><Relationship Id="rId2" Type="http://schemas.openxmlformats.org/officeDocument/2006/relationships/tags" Target="../tags/tag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4" Type="http://schemas.openxmlformats.org/officeDocument/2006/relationships/tags" Target="../tags/tag33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7" Type="http://schemas.openxmlformats.org/officeDocument/2006/relationships/image" Target="../media/image6.png"/><Relationship Id="rId1" Type="http://schemas.openxmlformats.org/officeDocument/2006/relationships/tags" Target="../tags/tag30.xml"/><Relationship Id="rId2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1-25 at 6.22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4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22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>
          <a:xfrm>
            <a:off x="3492580" y="274638"/>
            <a:ext cx="5489533" cy="1143000"/>
          </a:xfrm>
        </p:spPr>
        <p:txBody>
          <a:bodyPr>
            <a:noAutofit/>
          </a:bodyPr>
          <a:lstStyle/>
          <a:p>
            <a:r>
              <a:rPr lang="en-US" altLang="en-US" sz="2400" dirty="0" smtClean="0">
                <a:ea typeface="MS PGothic" charset="-128"/>
              </a:rPr>
              <a:t>Refer to the figure.  The deadweight loss for a profit-maximizing monopolist is the area ________, and the profit per unit is the distance______.</a:t>
            </a:r>
            <a:endParaRPr lang="en-US" altLang="en-US" sz="2400" dirty="0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700" y="3371625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ABEG; AF.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ABC; AG.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FBE; FE.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GEC; BE.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2" name="TPChart" descr="3D74D05C6D464D31B49258D0BA5561D3Chart20170125215806876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3" name="CAI1"/>
          <p:cNvSpPr/>
          <p:nvPr>
            <p:custDataLst>
              <p:tags r:id="rId4"/>
            </p:custDataLst>
          </p:nvPr>
        </p:nvSpPr>
        <p:spPr>
          <a:xfrm rot="10800000">
            <a:off x="78740" y="4036258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Shot 2016-08-29 at 1.11.34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09" y="274638"/>
            <a:ext cx="3233561" cy="280187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MS PGothic" charset="-128"/>
              </a:rPr>
              <a:t>Perfect price discrimination</a:t>
            </a:r>
            <a:endParaRPr lang="en-US" altLang="en-US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raises profit.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raises total surplus.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lowers consumer surplus.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All of the above are correct.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2" name="TPChart" descr="1788638F50F742A2BE5398DBF0F08600Chart20170125215807903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3" name="CAI1"/>
          <p:cNvSpPr/>
          <p:nvPr>
            <p:custDataLst>
              <p:tags r:id="rId4"/>
            </p:custDataLst>
          </p:nvPr>
        </p:nvSpPr>
        <p:spPr>
          <a:xfrm rot="10800000">
            <a:off x="142240" y="3922945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ea typeface="MS PGothic" charset="-128"/>
              </a:rPr>
              <a:t>Which of the following is </a:t>
            </a:r>
            <a:r>
              <a:rPr lang="en-US" altLang="en-US" i="1" dirty="0" smtClean="0">
                <a:ea typeface="MS PGothic" charset="-128"/>
              </a:rPr>
              <a:t>not</a:t>
            </a:r>
            <a:r>
              <a:rPr lang="en-US" altLang="en-US" dirty="0" smtClean="0">
                <a:ea typeface="MS PGothic" charset="-128"/>
              </a:rPr>
              <a:t> an example of price discrimination?</a:t>
            </a:r>
            <a:endParaRPr lang="en-US" altLang="en-US" dirty="0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Nabisco provides cents-off coupons for Oreos.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Amtrak offers a lower price for weekend travel compared to weekday rates on the same routes.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Hotel rates are lower for AAA members than for nonmembers.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Lamb’s wool sweaters are less expensive than cashmere sweaters.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2" name="TPChart" descr="EA3221477B094955835E68E68949FD7EChart20170125215809930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3" name="CAI1"/>
          <p:cNvSpPr/>
          <p:nvPr>
            <p:custDataLst>
              <p:tags r:id="rId4"/>
            </p:custDataLst>
          </p:nvPr>
        </p:nvSpPr>
        <p:spPr>
          <a:xfrm rot="10800000">
            <a:off x="213360" y="4643120"/>
            <a:ext cx="304800" cy="3048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200" dirty="0" smtClean="0">
                <a:ea typeface="MS PGothic" charset="-128"/>
              </a:rPr>
              <a:t>When a movie theater offers a discounted ticket price to moviegoers over the age of 65, it engages in</a:t>
            </a:r>
            <a:endParaRPr lang="en-US" altLang="en-US" sz="3200" dirty="0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price discrimination and increases the deadweight loss.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price discrimination and decreases the deadweight loss.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revenue maximization and decreases the deadweight loss.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perfect price discrimination and decreases the deadweight loss.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2" name="TPChart" descr="4F28993F321B4089AD7E601910351CCCChart20170125215808911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3" name="CAI1"/>
          <p:cNvSpPr/>
          <p:nvPr>
            <p:custDataLst>
              <p:tags r:id="rId4"/>
            </p:custDataLst>
          </p:nvPr>
        </p:nvSpPr>
        <p:spPr>
          <a:xfrm rot="10800000">
            <a:off x="213360" y="2661920"/>
            <a:ext cx="304800" cy="3048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>
          <a:xfrm>
            <a:off x="142240" y="274638"/>
            <a:ext cx="8823162" cy="1143000"/>
          </a:xfrm>
        </p:spPr>
        <p:txBody>
          <a:bodyPr>
            <a:noAutofit/>
          </a:bodyPr>
          <a:lstStyle/>
          <a:p>
            <a:r>
              <a:rPr lang="en-US" altLang="en-US" sz="2400" dirty="0" smtClean="0">
                <a:ea typeface="MS PGothic" charset="-128"/>
              </a:rPr>
              <a:t>“If regulators had not approved mergers in the past decade between major networked airlines, travelers would be better off today.”</a:t>
            </a:r>
            <a:endParaRPr lang="en-US" altLang="en-US" sz="2400" dirty="0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agree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disagree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uncertain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2" name="TPChart" descr="FD6D21F6EC2A4883AE6103F1DEE17727Chart20170125215810947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3" name="CAI1"/>
          <p:cNvSpPr/>
          <p:nvPr>
            <p:custDataLst>
              <p:tags r:id="rId4"/>
            </p:custDataLst>
          </p:nvPr>
        </p:nvSpPr>
        <p:spPr>
          <a:xfrm rot="10800000">
            <a:off x="142240" y="1777153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>
                <a:ea typeface="MS PGothic" charset="-128"/>
              </a:rPr>
              <a:t>Economists consider monopolies to be inefficient because they can earn profits in the long run.</a:t>
            </a:r>
            <a:endParaRPr lang="en-US" altLang="en-US">
              <a:ea typeface="MS PGothic" charset="-128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True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False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2" name="TPChart" descr="AFD978ADC65743CAAA2CB6536FA55572Chart20170125215758528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3" name="CAI1"/>
          <p:cNvSpPr/>
          <p:nvPr>
            <p:custDataLst>
              <p:tags r:id="rId4"/>
            </p:custDataLst>
          </p:nvPr>
        </p:nvSpPr>
        <p:spPr>
          <a:xfrm rot="10800000">
            <a:off x="142240" y="2264833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>
                <a:ea typeface="MS PGothic" charset="-128"/>
              </a:rPr>
              <a:t>In equilibrium, the relationship between price (P), marginal revenue (MR), and marginal cost (MC) for a monopoly is: P &lt; MR = MC.</a:t>
            </a:r>
            <a:endParaRPr lang="en-US" altLang="en-US" sz="3200" dirty="0">
              <a:ea typeface="MS PGothic" charset="-128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True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False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2" name="TPChart" descr="A3CAAB5042CD42599435707FD021DBE3Chart20170125215759827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3" name="CAI1"/>
          <p:cNvSpPr/>
          <p:nvPr>
            <p:custDataLst>
              <p:tags r:id="rId4"/>
            </p:custDataLst>
          </p:nvPr>
        </p:nvSpPr>
        <p:spPr>
          <a:xfrm rot="10800000">
            <a:off x="142240" y="2264833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3600" dirty="0" smtClean="0">
                <a:ea typeface="MS PGothic" charset="-128"/>
              </a:rPr>
              <a:t>A natural monopoly can supply a good to the entire market at a lower cost than two or more firms could.</a:t>
            </a:r>
            <a:endParaRPr lang="en-US" altLang="en-US" sz="3600" dirty="0">
              <a:ea typeface="MS PGothic" charset="-128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True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False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2" name="TPChart" descr="90C0ACB9E03A4A58872892C1A7B34C2CChart20170125215800756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3" name="CAI1"/>
          <p:cNvSpPr/>
          <p:nvPr>
            <p:custDataLst>
              <p:tags r:id="rId4"/>
            </p:custDataLst>
          </p:nvPr>
        </p:nvSpPr>
        <p:spPr>
          <a:xfrm rot="10800000">
            <a:off x="142240" y="1777153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dirty="0" smtClean="0">
                <a:ea typeface="MS PGothic" charset="-128"/>
              </a:rPr>
              <a:t>In comparison to a perfectly competitive firm, a monopolist charges a</a:t>
            </a:r>
            <a:endParaRPr lang="en-US" altLang="en-US" sz="3600" dirty="0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higher price and produces a higher quantity.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higher price and produces a lower quantity.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lower price and produces a higher quantity.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lower price and produces a lower quantity.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2" name="TPChart" descr="72012D0B73C4443E87D7AF1BD5D52267Chart20170125215801689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3" name="CAI1"/>
          <p:cNvSpPr/>
          <p:nvPr>
            <p:custDataLst>
              <p:tags r:id="rId4"/>
            </p:custDataLst>
          </p:nvPr>
        </p:nvSpPr>
        <p:spPr>
          <a:xfrm rot="10800000">
            <a:off x="193040" y="2743539"/>
            <a:ext cx="330200" cy="3302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>
          <a:xfrm>
            <a:off x="2523347" y="274638"/>
            <a:ext cx="6163453" cy="1143000"/>
          </a:xfrm>
        </p:spPr>
        <p:txBody>
          <a:bodyPr>
            <a:noAutofit/>
          </a:bodyPr>
          <a:lstStyle/>
          <a:p>
            <a:r>
              <a:rPr lang="en-US" altLang="en-US" sz="2000" dirty="0" smtClean="0">
                <a:ea typeface="MS PGothic" charset="-128"/>
              </a:rPr>
              <a:t>Refer to the table which illustrates the demand curve for a monopolist.  Suppose the firm’s marginal cost is constant at $5, and there are no fixed costs. This monopolist will produce</a:t>
            </a:r>
            <a:endParaRPr lang="en-US" altLang="en-US" sz="2000" dirty="0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410710"/>
            <a:ext cx="4114800" cy="4525963"/>
          </a:xfrm>
        </p:spPr>
        <p:txBody>
          <a:bodyPr>
            <a:normAutofit fontScale="92500"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5 units of output and charge a price of $10.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4 units of output and charge a price of $12.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3 units of output and charge a price of $14.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2 units of output and charge a price of $16.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2" name="TPChart" descr="DEFC8F0DF98D4E408BDA256E4B02D833Chart20170125215802721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3" name="CAI1"/>
          <p:cNvSpPr/>
          <p:nvPr>
            <p:custDataLst>
              <p:tags r:id="rId4"/>
            </p:custDataLst>
          </p:nvPr>
        </p:nvSpPr>
        <p:spPr>
          <a:xfrm rot="10800000">
            <a:off x="162560" y="3690193"/>
            <a:ext cx="368300" cy="3683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Shot 2016-08-29 at 1.02.23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85" y="230984"/>
            <a:ext cx="1437120" cy="220741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>
          <a:xfrm>
            <a:off x="2424397" y="274638"/>
            <a:ext cx="6524293" cy="1143000"/>
          </a:xfrm>
        </p:spPr>
        <p:txBody>
          <a:bodyPr>
            <a:noAutofit/>
          </a:bodyPr>
          <a:lstStyle/>
          <a:p>
            <a:r>
              <a:rPr lang="en-US" altLang="en-US" sz="2000" dirty="0" smtClean="0">
                <a:ea typeface="MS PGothic" charset="-128"/>
              </a:rPr>
              <a:t>Refer to the table which illustrates the demand curve for a monopolist.  Suppose the firm’s marginal cost is constant at $5, and there are no fixed costs. By producing the profit-maximizing output, this monopolist will earn total profits of</a:t>
            </a:r>
            <a:endParaRPr lang="en-US" altLang="en-US" sz="2000" dirty="0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90621" y="2795076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$12.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$27.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$28.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$37.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2" name="TPChart" descr="DDBE1A65615F4576A63E9396BB65002AChart20170125215803746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3" name="CAI1"/>
          <p:cNvSpPr/>
          <p:nvPr>
            <p:custDataLst>
              <p:tags r:id="rId4"/>
            </p:custDataLst>
          </p:nvPr>
        </p:nvSpPr>
        <p:spPr>
          <a:xfrm rot="10800000">
            <a:off x="175661" y="4044925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Shot 2016-08-29 at 1.04.01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98" y="338138"/>
            <a:ext cx="1790700" cy="2159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800" dirty="0" smtClean="0">
                <a:ea typeface="MS PGothic" charset="-128"/>
              </a:rPr>
              <a:t>Suppose that a monopolist is producing a level of output such that marginal revenue exceeds marginal cost. To increase profits, this monopolist should</a:t>
            </a:r>
            <a:endParaRPr lang="en-US" altLang="en-US" sz="2800" dirty="0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increase output and increase price.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decrease output and decrease price.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increase output and decrease price.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decrease output and increase price.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2" name="TPChart" descr="E9DC261B8A1E4682A7BBA49291C8A318Chart20170125215804776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3" name="CAI1"/>
          <p:cNvSpPr/>
          <p:nvPr>
            <p:custDataLst>
              <p:tags r:id="rId4"/>
            </p:custDataLst>
          </p:nvPr>
        </p:nvSpPr>
        <p:spPr>
          <a:xfrm rot="10800000">
            <a:off x="71120" y="3855043"/>
            <a:ext cx="482600" cy="482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>
          <a:xfrm>
            <a:off x="4127594" y="274638"/>
            <a:ext cx="4559206" cy="1143000"/>
          </a:xfrm>
        </p:spPr>
        <p:txBody>
          <a:bodyPr>
            <a:noAutofit/>
          </a:bodyPr>
          <a:lstStyle/>
          <a:p>
            <a:r>
              <a:rPr lang="en-US" altLang="en-US" sz="2800" dirty="0" smtClean="0">
                <a:ea typeface="MS PGothic" charset="-128"/>
              </a:rPr>
              <a:t>Refer to the figure. This monopolist will charge a price of:</a:t>
            </a:r>
            <a:endParaRPr lang="en-US" altLang="en-US" sz="2800" dirty="0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1889" y="3818727"/>
            <a:ext cx="4430740" cy="4525963"/>
          </a:xfrm>
        </p:spPr>
        <p:txBody>
          <a:bodyPr>
            <a:normAutofit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sz="2400" dirty="0" smtClean="0">
                <a:ea typeface="MS PGothic" charset="-128"/>
              </a:rPr>
              <a:t>P</a:t>
            </a:r>
            <a:r>
              <a:rPr lang="en-US" altLang="en-US" sz="2400" baseline="-25000" dirty="0" smtClean="0">
                <a:ea typeface="MS PGothic" charset="-128"/>
              </a:rPr>
              <a:t>5</a:t>
            </a:r>
            <a:r>
              <a:rPr lang="en-US" altLang="en-US" sz="2400" dirty="0" smtClean="0">
                <a:ea typeface="MS PGothic" charset="-128"/>
              </a:rPr>
              <a:t> and produce quantity Q</a:t>
            </a:r>
            <a:r>
              <a:rPr lang="en-US" altLang="en-US" sz="2400" baseline="-25000" dirty="0" smtClean="0">
                <a:ea typeface="MS PGothic" charset="-128"/>
              </a:rPr>
              <a:t>3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2400" dirty="0" smtClean="0">
                <a:ea typeface="MS PGothic" charset="-128"/>
              </a:rPr>
              <a:t>P</a:t>
            </a:r>
            <a:r>
              <a:rPr lang="en-US" altLang="en-US" sz="2400" baseline="-25000" dirty="0" smtClean="0">
                <a:ea typeface="MS PGothic" charset="-128"/>
              </a:rPr>
              <a:t>2</a:t>
            </a:r>
            <a:r>
              <a:rPr lang="en-US" altLang="en-US" sz="2400" dirty="0" smtClean="0">
                <a:ea typeface="MS PGothic" charset="-128"/>
              </a:rPr>
              <a:t> and produce quantity Q</a:t>
            </a:r>
            <a:r>
              <a:rPr lang="en-US" altLang="en-US" sz="2400" baseline="-25000" dirty="0" smtClean="0">
                <a:ea typeface="MS PGothic" charset="-128"/>
              </a:rPr>
              <a:t>2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2400" dirty="0" smtClean="0">
                <a:ea typeface="MS PGothic" charset="-128"/>
              </a:rPr>
              <a:t>P</a:t>
            </a:r>
            <a:r>
              <a:rPr lang="en-US" altLang="en-US" sz="2400" baseline="-25000" dirty="0" smtClean="0">
                <a:ea typeface="MS PGothic" charset="-128"/>
              </a:rPr>
              <a:t>1</a:t>
            </a:r>
            <a:r>
              <a:rPr lang="en-US" altLang="en-US" sz="2400" dirty="0" smtClean="0">
                <a:ea typeface="MS PGothic" charset="-128"/>
              </a:rPr>
              <a:t> and produce quantity Q</a:t>
            </a:r>
            <a:r>
              <a:rPr lang="en-US" altLang="en-US" sz="2400" baseline="-25000" dirty="0" smtClean="0">
                <a:ea typeface="MS PGothic" charset="-128"/>
              </a:rPr>
              <a:t>1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2400" dirty="0" smtClean="0">
                <a:ea typeface="MS PGothic" charset="-128"/>
              </a:rPr>
              <a:t>P</a:t>
            </a:r>
            <a:r>
              <a:rPr lang="en-US" altLang="en-US" sz="2400" baseline="-25000" dirty="0" smtClean="0">
                <a:ea typeface="MS PGothic" charset="-128"/>
              </a:rPr>
              <a:t>3</a:t>
            </a:r>
            <a:r>
              <a:rPr lang="en-US" altLang="en-US" sz="2400" dirty="0" smtClean="0">
                <a:ea typeface="MS PGothic" charset="-128"/>
              </a:rPr>
              <a:t> and produce quantity Q</a:t>
            </a:r>
            <a:r>
              <a:rPr lang="en-US" altLang="en-US" sz="2400" baseline="-25000" dirty="0" smtClean="0">
                <a:ea typeface="MS PGothic" charset="-128"/>
              </a:rPr>
              <a:t>2</a:t>
            </a:r>
            <a:endParaRPr lang="en-US" altLang="en-US" sz="2400" baseline="-25000" dirty="0">
              <a:ea typeface="MS PGothic" charset="-128"/>
            </a:endParaRPr>
          </a:p>
        </p:txBody>
      </p:sp>
      <p:pic>
        <p:nvPicPr>
          <p:cNvPr id="2" name="TPChart" descr="372D67A4D4A64FF18FCA4D61EE1C515BChart20170125215805811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3" name="CAI1"/>
          <p:cNvSpPr/>
          <p:nvPr>
            <p:custDataLst>
              <p:tags r:id="rId4"/>
            </p:custDataLst>
          </p:nvPr>
        </p:nvSpPr>
        <p:spPr>
          <a:xfrm rot="10800000">
            <a:off x="173425" y="5268138"/>
            <a:ext cx="271454" cy="221604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Shot 2016-08-29 at 1.05.33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4" y="0"/>
            <a:ext cx="3442447" cy="325022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7"/>
  <p:tag name="TPFULLVERSION" val="7.5.3.2"/>
  <p:tag name="PPTVERSION" val="14"/>
  <p:tag name="TPOS" val="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90C0ACB9E03A4A58872892C1A7B34C2C"/>
  <p:tag name="AUTOOPENPOLL" val="False"/>
  <p:tag name="TYPE" val="TrueFalse"/>
  <p:tag name="TPSLIDEBULLETSTYLE" val="2"/>
  <p:tag name="TPQUESTIONXML" val="&lt;?xml version=&quot;1.0&quot; encoding=&quot;UTF-8&quot; standalone=&quot;yes&quot;?&gt;&lt;questionlist&gt;&lt;properties&gt;&lt;guid&gt;47F55C5C6B904E01A4F43E5AF73168DE&lt;/guid&gt;&lt;date&gt;1/25/2017 09:57:58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90C0ACB9E03A4A58872892C1A7B34C2C&lt;/guid&gt;&lt;repollguid&gt;6DB7AB4EA5C74DEA9155451EB45EBF99&lt;/repollguid&gt;&lt;sourceid&gt;D050EE063E5D40AABC46634835B88266&lt;/sourceid&gt;&lt;questiontext&gt;A natural monopoly can supply a good to the entire market at a lower cost than two or more firms could.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truefalse&gt;True&lt;/truefalse&gt;&lt;answers&gt;&lt;answer&gt;&lt;guid&gt;00068564009E47B69BD3C3EFC6FCEAEA&lt;/guid&gt;&lt;answertext&gt;True&lt;/answertext&gt;&lt;valuetype&gt;1&lt;/valuetype&gt;&lt;/answer&gt;&lt;answer&gt;&lt;guid&gt;BA2D7E9B64CD4D888B20155058667159&lt;/guid&gt;&lt;answertext&gt;False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2012D0B73C4443E87D7AF1BD5D52267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D8338810CFC24748A0540FF02D86D909&lt;/guid&gt;&lt;date&gt;1/25/2017 09:57:58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72012D0B73C4443E87D7AF1BD5D52267&lt;/guid&gt;&lt;repollguid&gt;71AAC617CF484960B2E582C48A90744D&lt;/repollguid&gt;&lt;sourceid&gt;4871E580E361405083525AD6B607E8A6&lt;/sourceid&gt;&lt;questiontext&gt;In comparison to a perfectly competitive firm, a monopolist charges a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answers&gt;&lt;answer&gt;&lt;guid&gt;DD4892B48FD34A49B3FE9AF11FC481FB&lt;/guid&gt;&lt;answertext&gt;higher price and produces a higher quantity.&lt;/answertext&gt;&lt;valuetype&gt;-1&lt;/valuetype&gt;&lt;/answer&gt;&lt;answer&gt;&lt;guid&gt;6B64C48D66A84117B3F784608B2D063B&lt;/guid&gt;&lt;answertext&gt;higher price and produces a lower quantity.&lt;/answertext&gt;&lt;valuetype&gt;1&lt;/valuetype&gt;&lt;/answer&gt;&lt;answer&gt;&lt;guid&gt;7649639179974EE89FDC0B8C2FEE153C&lt;/guid&gt;&lt;answertext&gt;lower price and produces a higher quantity.&lt;/answertext&gt;&lt;valuetype&gt;-1&lt;/valuetype&gt;&lt;/answer&gt;&lt;answer&gt;&lt;guid&gt;2693AF7156954E29B284C4ADE0FBC992&lt;/guid&gt;&lt;answertext&gt;lower price and produces a lower quantity.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DEFC8F0DF98D4E408BDA256E4B02D833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05C8A41739134ED387896FF80052D2CC&lt;/guid&gt;&lt;date&gt;1/25/2017 09:57:58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DEFC8F0DF98D4E408BDA256E4B02D833&lt;/guid&gt;&lt;repollguid&gt;AB704D2258DA4E8A851C37DEDDC6CF4A&lt;/repollguid&gt;&lt;sourceid&gt;B838078804F543C2A28445CA49DF5B5A&lt;/sourceid&gt;&lt;questiontext&gt;Refer to the table which illustrates the demand curve for a monopolist.  Suppose the firm’s marginal cost is constant at $5, and there are no fixed costs. This monopolist will produce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answers&gt;&lt;answer&gt;&lt;guid&gt;F94FF4E07EA948878FCE10B76C561942&lt;/guid&gt;&lt;answertext&gt;5 units of output and charge a price of $10.&lt;/answertext&gt;&lt;valuetype&gt;-1&lt;/valuetype&gt;&lt;/answer&gt;&lt;answer&gt;&lt;guid&gt;18426A9B90FC450680AFD5252B30B7EF&lt;/guid&gt;&lt;answertext&gt;4 units of output and charge a price of $12.&lt;/answertext&gt;&lt;valuetype&gt;1&lt;/valuetype&gt;&lt;/answer&gt;&lt;answer&gt;&lt;guid&gt;9A963DE8F8D14CAEA7282CBB68E24914&lt;/guid&gt;&lt;answertext&gt;3 units of output and charge a price of $14.&lt;/answertext&gt;&lt;valuetype&gt;-1&lt;/valuetype&gt;&lt;/answer&gt;&lt;answer&gt;&lt;guid&gt;A707A070FFB342C09FEA765CFA15C2B4&lt;/guid&gt;&lt;answertext&gt;2 units of output and charge a price of $16.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FD978ADC65743CAAA2CB6536FA55572"/>
  <p:tag name="AUTOOPENPOLL" val="False"/>
  <p:tag name="TYPE" val="TrueFalse"/>
  <p:tag name="TPSLIDEBULLETSTYLE" val="2"/>
  <p:tag name="TPQUESTIONXML" val="&lt;?xml version=&quot;1.0&quot; encoding=&quot;UTF-8&quot; standalone=&quot;yes&quot;?&gt;&lt;questionlist&gt;&lt;properties&gt;&lt;guid&gt;0C560B899DD14E0BA95BE6BB85B2CBBF&lt;/guid&gt;&lt;date&gt;1/25/2017 09:57:58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AFD978ADC65743CAAA2CB6536FA55572&lt;/guid&gt;&lt;repollguid&gt;8E8E88105FC449DCB0F011DE6E8E9E81&lt;/repollguid&gt;&lt;sourceid&gt;4E9D22006DE040B881E3CC16A18488AF&lt;/sourceid&gt;&lt;questiontext&gt;Economists consider monopolies to be inefficient because they can earn profits in the long run.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truefalse&gt;True&lt;/truefalse&gt;&lt;answers&gt;&lt;answer&gt;&lt;guid&gt;555A1FB6119F4193B7975E0B6942F8FB&lt;/guid&gt;&lt;answertext&gt;True&lt;/answertext&gt;&lt;valuetype&gt;-1&lt;/valuetype&gt;&lt;/answer&gt;&lt;answer&gt;&lt;guid&gt;EDDF2DEC31B34C9280D3B352678727E8&lt;/guid&gt;&lt;answertext&gt;False&lt;/answertext&gt;&lt;valuetype&gt;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DDBE1A65615F4576A63E9396BB65002A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CB4FE383B8374C4AA2193E0B679CDC4B&lt;/guid&gt;&lt;date&gt;1/25/2017 09:57:58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DDBE1A65615F4576A63E9396BB65002A&lt;/guid&gt;&lt;repollguid&gt;776E497B570949818818E4A4ED4AE31C&lt;/repollguid&gt;&lt;sourceid&gt;8892D5D438144921B21AB3C2DD422317&lt;/sourceid&gt;&lt;questiontext&gt;Refer to the table which illustrates the demand curve for a monopolist.  Suppose the firm’s marginal cost is constant at $5, and there are no fixed costs. By producing the profit-maximizing output, this monopolist will earn total profits of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answers&gt;&lt;answer&gt;&lt;guid&gt;A66721A145434C50AB4C49694C4D0347&lt;/guid&gt;&lt;answertext&gt;$12.&lt;/answertext&gt;&lt;valuetype&gt;-1&lt;/valuetype&gt;&lt;/answer&gt;&lt;answer&gt;&lt;guid&gt;2CD2F3D2633B467AB7FAB8B6723E1EE1&lt;/guid&gt;&lt;answertext&gt;$27.&lt;/answertext&gt;&lt;valuetype&gt;-1&lt;/valuetype&gt;&lt;/answer&gt;&lt;answer&gt;&lt;guid&gt;0719EDAC8D1E4474AB0ADA069039C1D1&lt;/guid&gt;&lt;answertext&gt;$28.&lt;/answertext&gt;&lt;valuetype&gt;1&lt;/valuetype&gt;&lt;/answer&gt;&lt;answer&gt;&lt;guid&gt;C85A500A78C2465D8D3D395A4B5B83E4&lt;/guid&gt;&lt;answertext&gt;$37.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9DC261B8A1E4682A7BBA49291C8A318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6756DE2ABCBD4D83B353A2CD89DE69D1&lt;/guid&gt;&lt;date&gt;1/25/2017 09:57:58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E9DC261B8A1E4682A7BBA49291C8A318&lt;/guid&gt;&lt;repollguid&gt;FCEE2C315F114D20A4E90A001625E806&lt;/repollguid&gt;&lt;sourceid&gt;7D707D57175E490EAA001FBCDE3FFD1E&lt;/sourceid&gt;&lt;questiontext&gt;Suppose that a monopolist is producing a level of output such that marginal revenue exceeds marginal cost. To increase profits, this monopolist should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answers&gt;&lt;answer&gt;&lt;guid&gt;96E245405BA54D8195E77CBECAB9D65D&lt;/guid&gt;&lt;answertext&gt;increase output and increase price.&lt;/answertext&gt;&lt;valuetype&gt;-1&lt;/valuetype&gt;&lt;/answer&gt;&lt;answer&gt;&lt;guid&gt;82355D157B354C19ABF7F57E18B9DC87&lt;/guid&gt;&lt;answertext&gt;decrease output and decrease price.&lt;/answertext&gt;&lt;valuetype&gt;-1&lt;/valuetype&gt;&lt;/answer&gt;&lt;answer&gt;&lt;guid&gt;E263C4FB5C3E4767821EE6D462EF0544&lt;/guid&gt;&lt;answertext&gt;increase output and decrease price.&lt;/answertext&gt;&lt;valuetype&gt;1&lt;/valuetype&gt;&lt;/answer&gt;&lt;answer&gt;&lt;guid&gt;457E7D537817404E90A44FCBD368F7E5&lt;/guid&gt;&lt;answertext&gt;decrease output and increase price.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372D67A4D4A64FF18FCA4D61EE1C515B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744F5139001C41E8B997C9F7347917BA&lt;/guid&gt;&lt;date&gt;1/25/2017 09:57:58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372D67A4D4A64FF18FCA4D61EE1C515B&lt;/guid&gt;&lt;repollguid&gt;98B4F249FA0C457996001AABE795F468&lt;/repollguid&gt;&lt;sourceid&gt;7843C1992EE94B02A9089347410C16EF&lt;/sourceid&gt;&lt;questiontext&gt;Refer to the figure. This monopolist will charge a price of: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answers&gt;&lt;answer&gt;&lt;guid&gt;107E4AFB7ADF4F4F9435F67F8247FD25&lt;/guid&gt;&lt;answertext&gt;P5 and produce quantity Q3&lt;/answertext&gt;&lt;valuetype&gt;-1&lt;/valuetype&gt;&lt;/answer&gt;&lt;answer&gt;&lt;guid&gt;D4DBCD770B9C46428D72750A557DDC0B&lt;/guid&gt;&lt;answertext&gt;P2 and produce quantity Q2&lt;/answertext&gt;&lt;valuetype&gt;-1&lt;/valuetype&gt;&lt;/answer&gt;&lt;answer&gt;&lt;guid&gt;A822311D01F94F06876F65A767A600A5&lt;/guid&gt;&lt;answertext&gt;P1 and produce quantity Q1&lt;/answertext&gt;&lt;valuetype&gt;-1&lt;/valuetype&gt;&lt;/answer&gt;&lt;answer&gt;&lt;guid&gt;3F7C1955A7A3461DB6E34EA9E34367D7&lt;/guid&gt;&lt;answertext&gt;P3 and produce quantity Q2&lt;/answertext&gt;&lt;valuetype&gt;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3D74D05C6D464D31B49258D0BA5561D3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27EB290BA7614DBA80E9F273BFF1FF89&lt;/guid&gt;&lt;date&gt;1/25/2017 09:57:58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3D74D05C6D464D31B49258D0BA5561D3&lt;/guid&gt;&lt;repollguid&gt;E935F3C88ACF4A5FBCD736E2126E0789&lt;/repollguid&gt;&lt;sourceid&gt;0AA67CCC05CF4E008A4D5CC50EE13BC3&lt;/sourceid&gt;&lt;questiontext&gt;Refer to the figure.  The deadweight loss for a profit-maximizing monopolist is the area ________, and the profit per unit is the distance______.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answers&gt;&lt;answer&gt;&lt;guid&gt;F5B7FA3E972E42E397AA37A8C78D23ED&lt;/guid&gt;&lt;answertext&gt;ABEG; AF.&lt;/answertext&gt;&lt;valuetype&gt;-1&lt;/valuetype&gt;&lt;/answer&gt;&lt;answer&gt;&lt;guid&gt;59CD193689D747C2ADD3DB1F60416DF5&lt;/guid&gt;&lt;answertext&gt;ABC; AG.&lt;/answertext&gt;&lt;valuetype&gt;1&lt;/valuetype&gt;&lt;/answer&gt;&lt;answer&gt;&lt;guid&gt;720DD13DBEF442BD801467FE4A53A9EF&lt;/guid&gt;&lt;answertext&gt;FBE; FE.&lt;/answertext&gt;&lt;valuetype&gt;-1&lt;/valuetype&gt;&lt;/answer&gt;&lt;answer&gt;&lt;guid&gt;6C2ED1474C684AF18329082BE9A23948&lt;/guid&gt;&lt;answertext&gt;GEC; BE.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1788638F50F742A2BE5398DBF0F08600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76FCBA6006DD4217A07B1E3857C84662&lt;/guid&gt;&lt;date&gt;1/25/2017 09:57:58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1788638F50F742A2BE5398DBF0F08600&lt;/guid&gt;&lt;repollguid&gt;628F09F277CC4BDC88066EC3C0B0D9A8&lt;/repollguid&gt;&lt;sourceid&gt;556DA20B3E454BE2BCE6237C73270F5C&lt;/sourceid&gt;&lt;questiontext&gt;Perfect price discrimination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answers&gt;&lt;answer&gt;&lt;guid&gt;415B6976B9B74FACAA721DD10554705A&lt;/guid&gt;&lt;answertext&gt;raises profit.&lt;/answertext&gt;&lt;valuetype&gt;-1&lt;/valuetype&gt;&lt;/answer&gt;&lt;answer&gt;&lt;guid&gt;707AA462B7F3455885582AE33FAB54FB&lt;/guid&gt;&lt;answertext&gt;raises total surplus.&lt;/answertext&gt;&lt;valuetype&gt;-1&lt;/valuetype&gt;&lt;/answer&gt;&lt;answer&gt;&lt;guid&gt;5211947F7DAB46FE955A8CA3AE93D987&lt;/guid&gt;&lt;answertext&gt;lowers consumer surplus.&lt;/answertext&gt;&lt;valuetype&gt;-1&lt;/valuetype&gt;&lt;/answer&gt;&lt;answer&gt;&lt;guid&gt;8048C1999D404CCDA7B0B4831CC836C8&lt;/guid&gt;&lt;answertext&gt;All of the above are correct.&lt;/answertext&gt;&lt;valuetype&gt;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A3221477B094955835E68E68949FD7E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9FE7B0A801F14F7D81CF60ED8C636955&lt;/guid&gt;&lt;date&gt;1/25/2017 09:57:58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EA3221477B094955835E68E68949FD7E&lt;/guid&gt;&lt;repollguid&gt;C2A9F76187B748F1AAB46693ACBE765A&lt;/repollguid&gt;&lt;sourceid&gt;D26CCB63C6B24FC6B35DAD737B1ECDFC&lt;/sourceid&gt;&lt;questiontext&gt;Which of the following is not an example of price discrimination?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answers&gt;&lt;answer&gt;&lt;guid&gt;6FE582E7A3FB4436B610C5B3FB23F389&lt;/guid&gt;&lt;answertext&gt;Nabisco provides cents-off coupons for Oreos.&lt;/answertext&gt;&lt;valuetype&gt;-1&lt;/valuetype&gt;&lt;/answer&gt;&lt;answer&gt;&lt;guid&gt;D39AABAA56EC4924AC1D842A00454159&lt;/guid&gt;&lt;answertext&gt;Amtrak offers a lower price for weekend travel compared to weekday rates on the same routes.&lt;/answertext&gt;&lt;valuetype&gt;-1&lt;/valuetype&gt;&lt;/answer&gt;&lt;answer&gt;&lt;guid&gt;5E3003F133584329A2794E3E96733AEC&lt;/guid&gt;&lt;answertext&gt;Hotel rates are lower for AAA members than for nonmembers.&lt;/answertext&gt;&lt;valuetype&gt;-1&lt;/valuetype&gt;&lt;/answer&gt;&lt;answer&gt;&lt;guid&gt;E444A620FB8848C687544AF842F37F6A&lt;/guid&gt;&lt;answertext&gt;Lamb’s wool sweaters are less expensive than cashmere sweaters.&lt;/answertext&gt;&lt;valuetype&gt;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F28993F321B4089AD7E601910351CCC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94CD75B9B59945F6B14632A9964E6A86&lt;/guid&gt;&lt;date&gt;1/25/2017 09:57:58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4F28993F321B4089AD7E601910351CCC&lt;/guid&gt;&lt;repollguid&gt;B7851E40A3AC4589B23590C713AEAF6B&lt;/repollguid&gt;&lt;sourceid&gt;4C3DB3BBEA4742F48C9348D4D81D6289&lt;/sourceid&gt;&lt;questiontext&gt;When a movie theater offers a discounted ticket price to moviegoers over the age of 65, it engages in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answers&gt;&lt;answer&gt;&lt;guid&gt;D7BB9B936BBB4523BC74DCB5B186AD25&lt;/guid&gt;&lt;answertext&gt;price discrimination and increases the deadweight loss.&lt;/answertext&gt;&lt;valuetype&gt;-1&lt;/valuetype&gt;&lt;/answer&gt;&lt;answer&gt;&lt;guid&gt;4870D9974A9B42C4853418254D9EF12B&lt;/guid&gt;&lt;answertext&gt;price discrimination and decreases the deadweight loss.&lt;/answertext&gt;&lt;valuetype&gt;1&lt;/valuetype&gt;&lt;/answer&gt;&lt;answer&gt;&lt;guid&gt;8263CCD8F195473EB209FE3030D75786&lt;/guid&gt;&lt;answertext&gt;revenue maximization and decreases the deadweight loss.&lt;/answertext&gt;&lt;valuetype&gt;-1&lt;/valuetype&gt;&lt;/answer&gt;&lt;answer&gt;&lt;guid&gt;AADD27E027384CA5B196199D1233B62B&lt;/guid&gt;&lt;answertext&gt;perfect price discrimination and decreases the deadweight loss.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FD6D21F6EC2A4883AE6103F1DEE17727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A6B24613E0234802890E7345A445F826&lt;/guid&gt;&lt;date&gt;1/25/2017 09:57:58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FD6D21F6EC2A4883AE6103F1DEE17727&lt;/guid&gt;&lt;repollguid&gt;8FD3BBBB755A4043B5DB317CEF393D33&lt;/repollguid&gt;&lt;sourceid&gt;7A22833376A24AA4964B51336791B564&lt;/sourceid&gt;&lt;questiontext&gt;“If regulators had not approved mergers in the past decade between major networked airlines, travelers would be better off today.”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answers&gt;&lt;answer&gt;&lt;guid&gt;704FCCBCCEC44B4E89DE553D6802216F&lt;/guid&gt;&lt;answertext&gt;agree&lt;/answertext&gt;&lt;valuetype&gt;1&lt;/valuetype&gt;&lt;/answer&gt;&lt;answer&gt;&lt;guid&gt;12DCF10FD66547F58BF0360945FB0E4C&lt;/guid&gt;&lt;answertext&gt;disagree&lt;/answertext&gt;&lt;valuetype&gt;-1&lt;/valuetype&gt;&lt;/answer&gt;&lt;answer&gt;&lt;guid&gt;EC8BB47DB87540A5B844D8E1F5D4CD8F&lt;/guid&gt;&lt;answertext&gt;uncertain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3CAAB5042CD42599435707FD021DBE3"/>
  <p:tag name="AUTOOPENPOLL" val="False"/>
  <p:tag name="TYPE" val="TrueFalse"/>
  <p:tag name="TPSLIDEBULLETSTYLE" val="2"/>
  <p:tag name="TPQUESTIONXML" val="&lt;?xml version=&quot;1.0&quot; encoding=&quot;UTF-8&quot; standalone=&quot;yes&quot;?&gt;&lt;questionlist&gt;&lt;properties&gt;&lt;guid&gt;18AE41CC578F4048952B1E6AFFE4E4AC&lt;/guid&gt;&lt;date&gt;1/25/2017 09:57:58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A3CAAB5042CD42599435707FD021DBE3&lt;/guid&gt;&lt;repollguid&gt;D2E110376A67433F8A576CF0C20C690E&lt;/repollguid&gt;&lt;sourceid&gt;34045066A00241EAB3DA80A57AE917D7&lt;/sourceid&gt;&lt;questiontext&gt;In equilibrium, the relationship between price (P), marginal revenue (MR), and marginal cost (MC) for a monopoly is: P &amp;lt; MR = MC.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truefalse&gt;True&lt;/truefalse&gt;&lt;answers&gt;&lt;answer&gt;&lt;guid&gt;1B2FB6EE59B64DCB88765031C43814CA&lt;/guid&gt;&lt;answertext&gt;True&lt;/answertext&gt;&lt;valuetype&gt;-1&lt;/valuetype&gt;&lt;/answer&gt;&lt;answer&gt;&lt;guid&gt;778ADAC07D0B4A0AAF5D865DEFE0772F&lt;/guid&gt;&lt;answertext&gt;False&lt;/answertext&gt;&lt;valuetype&gt;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591</Words>
  <Application>Microsoft Macintosh PowerPoint</Application>
  <PresentationFormat>On-screen Show (4:3)</PresentationFormat>
  <Paragraphs>60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Economists consider monopolies to be inefficient because they can earn profits in the long run.</vt:lpstr>
      <vt:lpstr>In equilibrium, the relationship between price (P), marginal revenue (MR), and marginal cost (MC) for a monopoly is: P &lt; MR = MC.</vt:lpstr>
      <vt:lpstr>A natural monopoly can supply a good to the entire market at a lower cost than two or more firms could.</vt:lpstr>
      <vt:lpstr>In comparison to a perfectly competitive firm, a monopolist charges a</vt:lpstr>
      <vt:lpstr>Refer to the table which illustrates the demand curve for a monopolist.  Suppose the firm’s marginal cost is constant at $5, and there are no fixed costs. This monopolist will produce</vt:lpstr>
      <vt:lpstr>Refer to the table which illustrates the demand curve for a monopolist.  Suppose the firm’s marginal cost is constant at $5, and there are no fixed costs. By producing the profit-maximizing output, this monopolist will earn total profits of</vt:lpstr>
      <vt:lpstr>Suppose that a monopolist is producing a level of output such that marginal revenue exceeds marginal cost. To increase profits, this monopolist should</vt:lpstr>
      <vt:lpstr>Refer to the figure. This monopolist will charge a price of:</vt:lpstr>
      <vt:lpstr>Refer to the figure.  The deadweight loss for a profit-maximizing monopolist is the area ________, and the profit per unit is the distance______.</vt:lpstr>
      <vt:lpstr>Perfect price discrimination</vt:lpstr>
      <vt:lpstr>Which of the following is not an example of price discrimination?</vt:lpstr>
      <vt:lpstr>When a movie theater offers a discounted ticket price to moviegoers over the age of 65, it engages in</vt:lpstr>
      <vt:lpstr>“If regulators had not approved mergers in the past decade between major networked airlines, travelers would be better off today.”</vt:lpstr>
    </vt:vector>
  </TitlesOfParts>
  <Company>Viola Productions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Economists consider monopolies to be inefficient because they can earn profits in the long run.</dc:title>
  <dc:creator>Ylonda Viola</dc:creator>
  <cp:lastModifiedBy>Ylonda Viola</cp:lastModifiedBy>
  <cp:revision>10</cp:revision>
  <dcterms:created xsi:type="dcterms:W3CDTF">2016-08-29T19:52:25Z</dcterms:created>
  <dcterms:modified xsi:type="dcterms:W3CDTF">2017-01-26T04:58:18Z</dcterms:modified>
</cp:coreProperties>
</file>